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688638" cy="15124113"/>
  <p:notesSz cx="6858000" cy="9144000"/>
  <p:defaultTextStyle>
    <a:defPPr>
      <a:defRPr lang="it-IT"/>
    </a:defPPr>
    <a:lvl1pPr marL="0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464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927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391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9854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318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4782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245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9709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344" y="64"/>
      </p:cViewPr>
      <p:guideLst>
        <p:guide orient="horz" pos="4764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368D8-2FB9-E140-83CF-6675E9EBC501}" type="datetimeFigureOut">
              <a:rPr lang="it-IT" smtClean="0"/>
              <a:t>23/06/20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5EB93-DFDA-6947-9D3A-62D456D8DE2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285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7464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4927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12391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9854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7318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24782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62245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9709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5EB93-DFDA-6947-9D3A-62D456D8DE2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5108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48" y="4698279"/>
            <a:ext cx="9085342" cy="3241882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296" y="8570331"/>
            <a:ext cx="7482047" cy="38650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9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9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AC9D-8AB7-2A40-AE6E-9BF9D47AD9EA}" type="datetimeFigureOut">
              <a:rPr lang="it-IT" smtClean="0"/>
              <a:t>23/06/20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F8B2-3FF6-584A-8BD5-3357A96A39B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214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AC9D-8AB7-2A40-AE6E-9BF9D47AD9EA}" type="datetimeFigureOut">
              <a:rPr lang="it-IT" smtClean="0"/>
              <a:t>23/06/20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F8B2-3FF6-584A-8BD5-3357A96A39B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0983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49262" y="605667"/>
            <a:ext cx="2404944" cy="12904509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432" y="605667"/>
            <a:ext cx="7036687" cy="12904509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AC9D-8AB7-2A40-AE6E-9BF9D47AD9EA}" type="datetimeFigureOut">
              <a:rPr lang="it-IT" smtClean="0"/>
              <a:t>23/06/20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F8B2-3FF6-584A-8BD5-3357A96A39B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90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AC9D-8AB7-2A40-AE6E-9BF9D47AD9EA}" type="datetimeFigureOut">
              <a:rPr lang="it-IT" smtClean="0"/>
              <a:t>23/06/20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F8B2-3FF6-584A-8BD5-3357A96A39B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66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329" y="9718644"/>
            <a:ext cx="9085342" cy="3003817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329" y="6410245"/>
            <a:ext cx="9085342" cy="330839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4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92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1239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985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31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478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24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970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AC9D-8AB7-2A40-AE6E-9BF9D47AD9EA}" type="datetimeFigureOut">
              <a:rPr lang="it-IT" smtClean="0"/>
              <a:t>23/06/20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F8B2-3FF6-584A-8BD5-3357A96A39B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52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432" y="3528961"/>
            <a:ext cx="4720815" cy="9981215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33391" y="3528961"/>
            <a:ext cx="4720815" cy="9981215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AC9D-8AB7-2A40-AE6E-9BF9D47AD9EA}" type="datetimeFigureOut">
              <a:rPr lang="it-IT" smtClean="0"/>
              <a:t>23/06/20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F8B2-3FF6-584A-8BD5-3357A96A39B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294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432" y="3385422"/>
            <a:ext cx="4722671" cy="1410883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464" indent="0">
              <a:buNone/>
              <a:defRPr sz="3200" b="1"/>
            </a:lvl2pPr>
            <a:lvl3pPr marL="1474927" indent="0">
              <a:buNone/>
              <a:defRPr sz="2900" b="1"/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432" y="4796304"/>
            <a:ext cx="4722671" cy="8713871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29680" y="3385422"/>
            <a:ext cx="4724526" cy="1410883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464" indent="0">
              <a:buNone/>
              <a:defRPr sz="3200" b="1"/>
            </a:lvl2pPr>
            <a:lvl3pPr marL="1474927" indent="0">
              <a:buNone/>
              <a:defRPr sz="2900" b="1"/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29680" y="4796304"/>
            <a:ext cx="4724526" cy="8713871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AC9D-8AB7-2A40-AE6E-9BF9D47AD9EA}" type="datetimeFigureOut">
              <a:rPr lang="it-IT" smtClean="0"/>
              <a:t>23/06/20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F8B2-3FF6-584A-8BD5-3357A96A39B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79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AC9D-8AB7-2A40-AE6E-9BF9D47AD9EA}" type="datetimeFigureOut">
              <a:rPr lang="it-IT" smtClean="0"/>
              <a:t>23/06/20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F8B2-3FF6-584A-8BD5-3357A96A39B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419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AC9D-8AB7-2A40-AE6E-9BF9D47AD9EA}" type="datetimeFigureOut">
              <a:rPr lang="it-IT" smtClean="0"/>
              <a:t>23/06/20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F8B2-3FF6-584A-8BD5-3357A96A39B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266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433" y="602164"/>
            <a:ext cx="3516488" cy="256269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78960" y="602165"/>
            <a:ext cx="5975246" cy="12908011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433" y="3164862"/>
            <a:ext cx="3516488" cy="10345315"/>
          </a:xfrm>
        </p:spPr>
        <p:txBody>
          <a:bodyPr/>
          <a:lstStyle>
            <a:lvl1pPr marL="0" indent="0">
              <a:buNone/>
              <a:defRPr sz="2300"/>
            </a:lvl1pPr>
            <a:lvl2pPr marL="737464" indent="0">
              <a:buNone/>
              <a:defRPr sz="1900"/>
            </a:lvl2pPr>
            <a:lvl3pPr marL="1474927" indent="0">
              <a:buNone/>
              <a:defRPr sz="1600"/>
            </a:lvl3pPr>
            <a:lvl4pPr marL="2212391" indent="0">
              <a:buNone/>
              <a:defRPr sz="1500"/>
            </a:lvl4pPr>
            <a:lvl5pPr marL="2949854" indent="0">
              <a:buNone/>
              <a:defRPr sz="1500"/>
            </a:lvl5pPr>
            <a:lvl6pPr marL="3687318" indent="0">
              <a:buNone/>
              <a:defRPr sz="1500"/>
            </a:lvl6pPr>
            <a:lvl7pPr marL="4424782" indent="0">
              <a:buNone/>
              <a:defRPr sz="1500"/>
            </a:lvl7pPr>
            <a:lvl8pPr marL="5162245" indent="0">
              <a:buNone/>
              <a:defRPr sz="1500"/>
            </a:lvl8pPr>
            <a:lvl9pPr marL="5899709" indent="0">
              <a:buNone/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AC9D-8AB7-2A40-AE6E-9BF9D47AD9EA}" type="datetimeFigureOut">
              <a:rPr lang="it-IT" smtClean="0"/>
              <a:t>23/06/20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F8B2-3FF6-584A-8BD5-3357A96A39B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456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048" y="10586879"/>
            <a:ext cx="6413183" cy="124984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048" y="1351367"/>
            <a:ext cx="6413183" cy="9074468"/>
          </a:xfrm>
        </p:spPr>
        <p:txBody>
          <a:bodyPr/>
          <a:lstStyle>
            <a:lvl1pPr marL="0" indent="0">
              <a:buNone/>
              <a:defRPr sz="5200"/>
            </a:lvl1pPr>
            <a:lvl2pPr marL="737464" indent="0">
              <a:buNone/>
              <a:defRPr sz="4500"/>
            </a:lvl2pPr>
            <a:lvl3pPr marL="1474927" indent="0">
              <a:buNone/>
              <a:defRPr sz="3900"/>
            </a:lvl3pPr>
            <a:lvl4pPr marL="2212391" indent="0">
              <a:buNone/>
              <a:defRPr sz="3200"/>
            </a:lvl4pPr>
            <a:lvl5pPr marL="2949854" indent="0">
              <a:buNone/>
              <a:defRPr sz="3200"/>
            </a:lvl5pPr>
            <a:lvl6pPr marL="3687318" indent="0">
              <a:buNone/>
              <a:defRPr sz="3200"/>
            </a:lvl6pPr>
            <a:lvl7pPr marL="4424782" indent="0">
              <a:buNone/>
              <a:defRPr sz="3200"/>
            </a:lvl7pPr>
            <a:lvl8pPr marL="5162245" indent="0">
              <a:buNone/>
              <a:defRPr sz="3200"/>
            </a:lvl8pPr>
            <a:lvl9pPr marL="5899709" indent="0">
              <a:buNone/>
              <a:defRPr sz="32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048" y="11836720"/>
            <a:ext cx="6413183" cy="1774982"/>
          </a:xfrm>
        </p:spPr>
        <p:txBody>
          <a:bodyPr/>
          <a:lstStyle>
            <a:lvl1pPr marL="0" indent="0">
              <a:buNone/>
              <a:defRPr sz="2300"/>
            </a:lvl1pPr>
            <a:lvl2pPr marL="737464" indent="0">
              <a:buNone/>
              <a:defRPr sz="1900"/>
            </a:lvl2pPr>
            <a:lvl3pPr marL="1474927" indent="0">
              <a:buNone/>
              <a:defRPr sz="1600"/>
            </a:lvl3pPr>
            <a:lvl4pPr marL="2212391" indent="0">
              <a:buNone/>
              <a:defRPr sz="1500"/>
            </a:lvl4pPr>
            <a:lvl5pPr marL="2949854" indent="0">
              <a:buNone/>
              <a:defRPr sz="1500"/>
            </a:lvl5pPr>
            <a:lvl6pPr marL="3687318" indent="0">
              <a:buNone/>
              <a:defRPr sz="1500"/>
            </a:lvl6pPr>
            <a:lvl7pPr marL="4424782" indent="0">
              <a:buNone/>
              <a:defRPr sz="1500"/>
            </a:lvl7pPr>
            <a:lvl8pPr marL="5162245" indent="0">
              <a:buNone/>
              <a:defRPr sz="1500"/>
            </a:lvl8pPr>
            <a:lvl9pPr marL="5899709" indent="0">
              <a:buNone/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AC9D-8AB7-2A40-AE6E-9BF9D47AD9EA}" type="datetimeFigureOut">
              <a:rPr lang="it-IT" smtClean="0"/>
              <a:t>23/06/20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F8B2-3FF6-584A-8BD5-3357A96A39B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2374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34432" y="605666"/>
            <a:ext cx="9619774" cy="2520686"/>
          </a:xfrm>
          <a:prstGeom prst="rect">
            <a:avLst/>
          </a:prstGeom>
        </p:spPr>
        <p:txBody>
          <a:bodyPr vert="horz" lIns="147493" tIns="73746" rIns="147493" bIns="73746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432" y="3528961"/>
            <a:ext cx="9619774" cy="9981215"/>
          </a:xfrm>
          <a:prstGeom prst="rect">
            <a:avLst/>
          </a:prstGeom>
        </p:spPr>
        <p:txBody>
          <a:bodyPr vert="horz" lIns="147493" tIns="73746" rIns="147493" bIns="73746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4432" y="14017813"/>
            <a:ext cx="2494016" cy="805219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4AC9D-8AB7-2A40-AE6E-9BF9D47AD9EA}" type="datetimeFigureOut">
              <a:rPr lang="it-IT" smtClean="0"/>
              <a:t>23/06/20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651952" y="14017813"/>
            <a:ext cx="3384735" cy="805219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660190" y="14017813"/>
            <a:ext cx="2494016" cy="805219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CF8B2-3FF6-584A-8BD5-3357A96A39BB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58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7464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098" indent="-553098" algn="l" defTabSz="737464" rtl="0" eaLnBrk="1" latinLnBrk="0" hangingPunct="1">
        <a:spcBef>
          <a:spcPct val="20000"/>
        </a:spcBef>
        <a:buFont typeface="Arial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378" indent="-460915" algn="l" defTabSz="737464" rtl="0" eaLnBrk="1" latinLnBrk="0" hangingPunct="1">
        <a:spcBef>
          <a:spcPct val="20000"/>
        </a:spcBef>
        <a:buFont typeface="Arial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659" indent="-368732" algn="l" defTabSz="737464" rtl="0" eaLnBrk="1" latinLnBrk="0" hangingPunct="1">
        <a:spcBef>
          <a:spcPct val="20000"/>
        </a:spcBef>
        <a:buFont typeface="Arial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123" indent="-368732" algn="l" defTabSz="737464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586" indent="-368732" algn="l" defTabSz="737464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050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3513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0977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8441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46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927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391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985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318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4782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245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9709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parte1_Tavola disegno 1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087"/>
          <a:stretch/>
        </p:blipFill>
        <p:spPr>
          <a:xfrm>
            <a:off x="0" y="0"/>
            <a:ext cx="10688638" cy="134805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0" y="136760"/>
            <a:ext cx="1068863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500" dirty="0">
                <a:solidFill>
                  <a:schemeClr val="bg1"/>
                </a:solidFill>
                <a:latin typeface="Bebas Regular"/>
                <a:cs typeface="Bebas Regular"/>
              </a:rPr>
              <a:t>Trasporto passeggeri ferroviario (1990-2018)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0" y="613814"/>
            <a:ext cx="10688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FFFFFF"/>
                </a:solidFill>
                <a:latin typeface="Helvetica Neue Light"/>
                <a:cs typeface="Helvetica Neue Light"/>
              </a:rPr>
              <a:t>Andrea </a:t>
            </a:r>
            <a:r>
              <a:rPr lang="it-IT" sz="1400" dirty="0" err="1" smtClean="0">
                <a:solidFill>
                  <a:srgbClr val="FFFFFF"/>
                </a:solidFill>
                <a:latin typeface="Helvetica Neue Light"/>
                <a:cs typeface="Helvetica Neue Light"/>
              </a:rPr>
              <a:t>Debernardi</a:t>
            </a:r>
            <a:endParaRPr lang="it-IT" sz="1400" dirty="0" smtClean="0">
              <a:solidFill>
                <a:srgbClr val="FFFFFF"/>
              </a:solidFill>
              <a:latin typeface="Helvetica Neue Light"/>
              <a:cs typeface="Helvetica Neue Light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0" y="921591"/>
            <a:ext cx="10688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rgbClr val="FFFFFF"/>
                </a:solidFill>
                <a:latin typeface="Helvetica Neue Light"/>
                <a:cs typeface="Helvetica Neue Light"/>
              </a:rPr>
              <a:t>Data:</a:t>
            </a:r>
            <a:r>
              <a:rPr lang="it-IT" sz="1400" dirty="0">
                <a:solidFill>
                  <a:srgbClr val="FFFFFF"/>
                </a:solidFill>
                <a:latin typeface="Helvetica Neue Light"/>
                <a:cs typeface="Helvetica Neue Light"/>
              </a:rPr>
              <a:t> </a:t>
            </a:r>
            <a:r>
              <a:rPr lang="it-IT" sz="1400" dirty="0" smtClean="0">
                <a:solidFill>
                  <a:srgbClr val="FFFFFF"/>
                </a:solidFill>
                <a:latin typeface="Helvetica Neue Light"/>
                <a:cs typeface="Helvetica Neue Light"/>
              </a:rPr>
              <a:t>10_06_2020</a:t>
            </a:r>
          </a:p>
          <a:p>
            <a:pPr algn="ctr"/>
            <a:endParaRPr lang="it-IT" sz="1400" dirty="0">
              <a:solidFill>
                <a:srgbClr val="FFFFFF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449675" y="1662498"/>
            <a:ext cx="5238963" cy="57956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127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1135249" y="9348938"/>
            <a:ext cx="842776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>
                <a:latin typeface="Helvetica Neue Thin"/>
                <a:cs typeface="Helvetica Neue Thin"/>
              </a:rPr>
              <a:t>Nel corso degli ultimi trent’anni, il volume di traffico passeggeri ferroviario non è variato molto, passando dai 48 milioni di viaggiatori-km del 1990, ai 55 del 2017. Quel che è cambiato è stata la sua composizione: da un lato, il traffico regionale, dopo anni di graduale crescita, sembra essersi stabilizzato intorno ai 27 milioni di viaggiatori-km. Dall’altro, il traffico di lunga percorrenza ha conosciuto un vero e proprio rivolgimento: a partire dai primi anni del secolo, gli espressi e gli inter-city hanno lasciato il passo ai treni AV ed ai voli </a:t>
            </a:r>
            <a:r>
              <a:rPr lang="it-IT" sz="1200" dirty="0" err="1">
                <a:latin typeface="Helvetica Neue Thin"/>
                <a:cs typeface="Helvetica Neue Thin"/>
              </a:rPr>
              <a:t>low</a:t>
            </a:r>
            <a:r>
              <a:rPr lang="it-IT" sz="1200" dirty="0">
                <a:latin typeface="Helvetica Neue Thin"/>
                <a:cs typeface="Helvetica Neue Thin"/>
              </a:rPr>
              <a:t> </a:t>
            </a:r>
            <a:r>
              <a:rPr lang="it-IT" sz="1200" dirty="0" err="1">
                <a:latin typeface="Helvetica Neue Thin"/>
                <a:cs typeface="Helvetica Neue Thin"/>
              </a:rPr>
              <a:t>cost</a:t>
            </a:r>
            <a:r>
              <a:rPr lang="it-IT" sz="1200" dirty="0">
                <a:latin typeface="Helvetica Neue Thin"/>
                <a:cs typeface="Helvetica Neue Thin"/>
              </a:rPr>
              <a:t>. Ma è solo con il processo di liberalizzazione, avviato nel 2012, che la ferrovia ha saputo recuperare posizioni in valore assoluto: </a:t>
            </a:r>
            <a:endParaRPr lang="it-IT" sz="1200" dirty="0" smtClean="0">
              <a:latin typeface="Helvetica Neue Thin"/>
              <a:cs typeface="Helvetica Neue Thin"/>
            </a:endParaRPr>
          </a:p>
          <a:p>
            <a:pPr algn="just"/>
            <a:endParaRPr lang="it-IT" sz="1200" dirty="0">
              <a:latin typeface="Helvetica Neue Thin"/>
              <a:cs typeface="Helvetica Neue Thin"/>
            </a:endParaRPr>
          </a:p>
          <a:p>
            <a:pPr algn="just"/>
            <a:r>
              <a:rPr lang="it-IT" sz="1200" dirty="0">
                <a:latin typeface="Helvetica Neue Thin"/>
                <a:cs typeface="Helvetica Neue Thin"/>
              </a:rPr>
              <a:t> </a:t>
            </a:r>
          </a:p>
          <a:p>
            <a:pPr algn="just"/>
            <a:r>
              <a:rPr lang="it-IT" sz="1200" i="1" dirty="0">
                <a:latin typeface="Helvetica Neue Thin"/>
                <a:cs typeface="Helvetica Neue Thin"/>
              </a:rPr>
              <a:t>Elaborazione su dati ISTAT, FS, </a:t>
            </a:r>
            <a:r>
              <a:rPr lang="it-IT" sz="1200" i="1" dirty="0" err="1">
                <a:latin typeface="Helvetica Neue Thin"/>
                <a:cs typeface="Helvetica Neue Thin"/>
              </a:rPr>
              <a:t>NTV,Trenord</a:t>
            </a:r>
            <a:r>
              <a:rPr lang="it-IT" sz="1200" i="1" dirty="0">
                <a:latin typeface="Helvetica Neue Thin"/>
                <a:cs typeface="Helvetica Neue Thin"/>
              </a:rPr>
              <a:t>, Conto Nazionale delle Infrastrutture e dei Trasporti</a:t>
            </a:r>
          </a:p>
        </p:txBody>
      </p:sp>
      <p:pic>
        <p:nvPicPr>
          <p:cNvPr id="10" name="Immagine 9" descr="licenz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41600"/>
            <a:ext cx="10688638" cy="682513"/>
          </a:xfrm>
          <a:prstGeom prst="rect">
            <a:avLst/>
          </a:prstGeom>
        </p:spPr>
      </p:pic>
      <p:pic>
        <p:nvPicPr>
          <p:cNvPr id="2" name="Immagine 1" descr="grafici-0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43" y="1814285"/>
            <a:ext cx="10229733" cy="730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1468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150</Words>
  <Application>Microsoft Macintosh PowerPoint</Application>
  <PresentationFormat>Personalizzato</PresentationFormat>
  <Paragraphs>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>arisuper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arianna travaglini</dc:creator>
  <cp:lastModifiedBy>arianna travaglini</cp:lastModifiedBy>
  <cp:revision>16</cp:revision>
  <dcterms:created xsi:type="dcterms:W3CDTF">2020-05-14T08:36:11Z</dcterms:created>
  <dcterms:modified xsi:type="dcterms:W3CDTF">2020-06-23T19:56:22Z</dcterms:modified>
</cp:coreProperties>
</file>